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8" r:id="rId1"/>
  </p:sldMasterIdLst>
  <p:notesMasterIdLst>
    <p:notesMasterId r:id="rId25"/>
  </p:notesMasterIdLst>
  <p:handoutMasterIdLst>
    <p:handoutMasterId r:id="rId26"/>
  </p:handoutMasterIdLst>
  <p:sldIdLst>
    <p:sldId id="572" r:id="rId2"/>
    <p:sldId id="588" r:id="rId3"/>
    <p:sldId id="600" r:id="rId4"/>
    <p:sldId id="599" r:id="rId5"/>
    <p:sldId id="595" r:id="rId6"/>
    <p:sldId id="596" r:id="rId7"/>
    <p:sldId id="601" r:id="rId8"/>
    <p:sldId id="597" r:id="rId9"/>
    <p:sldId id="607" r:id="rId10"/>
    <p:sldId id="606" r:id="rId11"/>
    <p:sldId id="608" r:id="rId12"/>
    <p:sldId id="598" r:id="rId13"/>
    <p:sldId id="602" r:id="rId14"/>
    <p:sldId id="604" r:id="rId15"/>
    <p:sldId id="603" r:id="rId16"/>
    <p:sldId id="605" r:id="rId17"/>
    <p:sldId id="594" r:id="rId18"/>
    <p:sldId id="592" r:id="rId19"/>
    <p:sldId id="593" r:id="rId20"/>
    <p:sldId id="591" r:id="rId21"/>
    <p:sldId id="589" r:id="rId22"/>
    <p:sldId id="590" r:id="rId23"/>
    <p:sldId id="575" r:id="rId24"/>
  </p:sldIdLst>
  <p:sldSz cx="12192000" cy="6858000"/>
  <p:notesSz cx="6858000" cy="9144000"/>
  <p:embeddedFontLst>
    <p:embeddedFont>
      <p:font typeface="Tahoma" panose="020B0604030504040204" pitchFamily="34" charset="0"/>
      <p:regular r:id="rId27"/>
      <p:bold r:id="rId28"/>
    </p:embeddedFont>
  </p:embeddedFontLst>
  <p:custDataLst>
    <p:tags r:id="rId2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00"/>
    <a:srgbClr val="CCFFCC"/>
    <a:srgbClr val="020000"/>
    <a:srgbClr val="FFFFCC"/>
    <a:srgbClr val="FFCC66"/>
    <a:srgbClr val="CC00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 autoAdjust="0"/>
  </p:normalViewPr>
  <p:slideViewPr>
    <p:cSldViewPr>
      <p:cViewPr>
        <p:scale>
          <a:sx n="59" d="100"/>
          <a:sy n="59" d="100"/>
        </p:scale>
        <p:origin x="912" y="5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4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4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 b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4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 b="1">
                <a:latin typeface="Times New Roman" pitchFamily="18" charset="0"/>
              </a:defRPr>
            </a:lvl1pPr>
          </a:lstStyle>
          <a:p>
            <a:pPr>
              <a:defRPr/>
            </a:pPr>
            <a:fld id="{BBC59717-2E63-44AA-94AE-77A29F39A6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79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FEBB009-FAA0-4A02-ACF6-29A4F440FC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8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259E321-9BD8-414E-8414-89088FC9D9A7}" type="slidenum">
              <a:rPr lang="en-US" smtClean="0">
                <a:latin typeface="Times New Roman" pitchFamily="18" charset="0"/>
              </a:rPr>
              <a:pPr/>
              <a:t>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EBB009-FAA0-4A02-ACF6-29A4F440FC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8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88C830D-BE63-4BA9-8BB8-EE2FE91BD26D}" type="slidenum">
              <a:rPr lang="en-US" smtClean="0">
                <a:latin typeface="Times New Roman" pitchFamily="18" charset="0"/>
              </a:rPr>
              <a:pPr/>
              <a:t>23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2114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114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7098E80-CC6C-4B95-B65D-E7D990BBF1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2" descr="Image result for local area netwo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-8225"/>
            <a:ext cx="2571752" cy="192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7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0DA63-0D34-4D6F-A27E-4918464309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38733" y="214314"/>
            <a:ext cx="2601384" cy="61864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584" y="214314"/>
            <a:ext cx="7600949" cy="61864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42B20-004C-4C27-AC75-CCACFB9A54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08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8524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1600200"/>
            <a:ext cx="508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1600200"/>
            <a:ext cx="508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11E4F-8D26-40AC-854B-754D3C90F7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97637-3123-405F-B9FB-D5D9AD4C3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47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8EDF1-1178-498C-AE13-2D91561D57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6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6917" y="16002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16002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8813F-2571-4F82-84A1-7CF717586C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ECB0A-4417-455B-B263-16AD942E80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2A688-5982-4055-9291-CD9F906AA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904264-41CD-49F1-8A8C-E3AEA0C11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5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82F48-920C-4F2D-BCBA-18555F9001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0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59C1E-D9AE-40B9-96C1-A58601605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" y="6399452"/>
            <a:ext cx="453003" cy="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33351" y="336551"/>
            <a:ext cx="11389783" cy="1052513"/>
            <a:chOff x="80" y="624"/>
            <a:chExt cx="5381" cy="663"/>
          </a:xfrm>
        </p:grpSpPr>
        <p:sp>
          <p:nvSpPr>
            <p:cNvPr id="1210371" name="Rectangle 3"/>
            <p:cNvSpPr>
              <a:spLocks noChangeArrowheads="1"/>
            </p:cNvSpPr>
            <p:nvPr/>
          </p:nvSpPr>
          <p:spPr bwMode="ltGray">
            <a:xfrm>
              <a:off x="263" y="692"/>
              <a:ext cx="276" cy="29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2" name="Rectangle 4"/>
            <p:cNvSpPr>
              <a:spLocks noChangeArrowheads="1"/>
            </p:cNvSpPr>
            <p:nvPr/>
          </p:nvSpPr>
          <p:spPr bwMode="ltGray">
            <a:xfrm>
              <a:off x="504" y="692"/>
              <a:ext cx="207" cy="29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3" name="Rectangle 5"/>
            <p:cNvSpPr>
              <a:spLocks noChangeArrowheads="1"/>
            </p:cNvSpPr>
            <p:nvPr/>
          </p:nvSpPr>
          <p:spPr bwMode="ltGray">
            <a:xfrm>
              <a:off x="341" y="958"/>
              <a:ext cx="266" cy="2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4" name="Rectangle 6"/>
            <p:cNvSpPr>
              <a:spLocks noChangeArrowheads="1"/>
            </p:cNvSpPr>
            <p:nvPr/>
          </p:nvSpPr>
          <p:spPr bwMode="ltGray">
            <a:xfrm>
              <a:off x="574" y="958"/>
              <a:ext cx="232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5" name="Rectangle 7"/>
            <p:cNvSpPr>
              <a:spLocks noChangeArrowheads="1"/>
            </p:cNvSpPr>
            <p:nvPr/>
          </p:nvSpPr>
          <p:spPr bwMode="ltGray">
            <a:xfrm>
              <a:off x="80" y="912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6" name="Rectangle 8"/>
            <p:cNvSpPr>
              <a:spLocks noChangeArrowheads="1"/>
            </p:cNvSpPr>
            <p:nvPr/>
          </p:nvSpPr>
          <p:spPr bwMode="gray">
            <a:xfrm>
              <a:off x="480" y="624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  <p:sp>
          <p:nvSpPr>
            <p:cNvPr id="1210377" name="Rectangle 9"/>
            <p:cNvSpPr>
              <a:spLocks noChangeArrowheads="1"/>
            </p:cNvSpPr>
            <p:nvPr/>
          </p:nvSpPr>
          <p:spPr bwMode="gray">
            <a:xfrm>
              <a:off x="279" y="1122"/>
              <a:ext cx="5182" cy="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en-US" sz="2400"/>
            </a:p>
          </p:txBody>
        </p:sp>
      </p:grpSp>
      <p:sp>
        <p:nvSpPr>
          <p:cNvPr id="10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214314"/>
            <a:ext cx="10390716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1600200"/>
            <a:ext cx="10363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10380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400800"/>
            <a:ext cx="25400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0381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400800"/>
            <a:ext cx="38608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0382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400800"/>
            <a:ext cx="25400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21EDB0F-7DDD-40A4-8763-762481144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 i="0" u="none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INF0 341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Storage and Backup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</a:t>
            </a:r>
          </a:p>
          <a:p>
            <a:r>
              <a:rPr lang="en-US"/>
              <a:t>Bob Larson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State Drives (SSD)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170" name="Picture 2" descr="Image result for SSD in data ce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953000" cy="346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SD in data cen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17894"/>
            <a:ext cx="7010400" cy="368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50292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thumb-drive grows up</a:t>
            </a:r>
            <a:br>
              <a:rPr lang="en-US" dirty="0" smtClean="0"/>
            </a:br>
            <a:r>
              <a:rPr lang="en-US" dirty="0"/>
              <a:t>Capacity: 1–8 </a:t>
            </a:r>
            <a:r>
              <a:rPr lang="en-US" dirty="0" smtClean="0"/>
              <a:t>TB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49537" y="14478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Faster Retrieval</a:t>
            </a:r>
          </a:p>
          <a:p>
            <a:r>
              <a:rPr lang="en-US" sz="2400" dirty="0" smtClean="0"/>
              <a:t>Lower Energy Cost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1203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 Filling the Room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218" name="Picture 2" descr="https://i2.wp.com/innovationtoronto.com/wp-content/uploads/2015/04/google-datacenter-tech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6" b="11565"/>
          <a:stretch/>
        </p:blipFill>
        <p:spPr bwMode="auto">
          <a:xfrm>
            <a:off x="0" y="1371600"/>
            <a:ext cx="1219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47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817" y="228600"/>
            <a:ext cx="10390716" cy="852487"/>
          </a:xfrm>
        </p:spPr>
        <p:txBody>
          <a:bodyPr/>
          <a:lstStyle/>
          <a:p>
            <a:r>
              <a:rPr lang="en-US" dirty="0" smtClean="0"/>
              <a:t>Virtualization and SAN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4098" name="Picture 2" descr="Image result for SAN stor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" t="12941" r="5322" b="2797"/>
          <a:stretch/>
        </p:blipFill>
        <p:spPr bwMode="auto">
          <a:xfrm>
            <a:off x="1143000" y="1428750"/>
            <a:ext cx="10397728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5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Clouds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050" name="Picture 2" descr="Data centers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5149"/>
            <a:ext cx="9867900" cy="56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Data Centers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122" name="Picture 2" descr="Image result for google data centers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17034"/>
            <a:ext cx="1022327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oogle data centers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37147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68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Just the Giants We All Know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3076" name="Picture 4" descr="Image result for cloud data ce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61189"/>
            <a:ext cx="10966315" cy="508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1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Built With Excess Capacity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146" name="Picture 2" descr="Image result for Amazon data ce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31547"/>
            <a:ext cx="9982200" cy="54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rvers07.jpg"/>
          <p:cNvPicPr>
            <a:picLocks noChangeAspect="1"/>
          </p:cNvPicPr>
          <p:nvPr/>
        </p:nvPicPr>
        <p:blipFill rotWithShape="1">
          <a:blip r:embed="rId3"/>
          <a:srcRect l="20486" t="16406"/>
          <a:stretch/>
        </p:blipFill>
        <p:spPr>
          <a:xfrm>
            <a:off x="-9725" y="3352800"/>
            <a:ext cx="1938867" cy="2717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621041" y="4377363"/>
            <a:ext cx="1405467" cy="1828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73025" tIns="36512" rIns="73025" bIns="3651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1969676" y="3733800"/>
            <a:ext cx="3897724" cy="11646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809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Failover / Recovery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B97637-3123-405F-B9FB-D5D9AD4C384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00200"/>
            <a:ext cx="9995048" cy="41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</a:t>
            </a:r>
            <a:r>
              <a:rPr lang="en-US" dirty="0" smtClean="0"/>
              <a:t>and Retention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34585" y="4671319"/>
            <a:ext cx="10538883" cy="1879500"/>
          </a:xfrm>
        </p:spPr>
        <p:txBody>
          <a:bodyPr/>
          <a:lstStyle/>
          <a:p>
            <a:r>
              <a:rPr lang="en-US" dirty="0" smtClean="0"/>
              <a:t>Takes </a:t>
            </a:r>
            <a:r>
              <a:rPr lang="en-US" dirty="0"/>
              <a:t>up a lot of </a:t>
            </a:r>
            <a:r>
              <a:rPr lang="en-US" dirty="0" smtClean="0"/>
              <a:t>capacity</a:t>
            </a:r>
          </a:p>
          <a:p>
            <a:r>
              <a:rPr lang="en-US" dirty="0" smtClean="0"/>
              <a:t>With </a:t>
            </a:r>
            <a:r>
              <a:rPr lang="en-US" dirty="0"/>
              <a:t>a retention policy set to keep three restore </a:t>
            </a:r>
            <a:r>
              <a:rPr lang="en-US" dirty="0" smtClean="0"/>
              <a:t>points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would have three full copies of the </a:t>
            </a:r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B97637-3123-405F-B9FB-D5D9AD4C38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371600"/>
            <a:ext cx="6629400" cy="32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Backups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6" y="4267200"/>
            <a:ext cx="10615083" cy="2433638"/>
          </a:xfrm>
        </p:spPr>
        <p:txBody>
          <a:bodyPr/>
          <a:lstStyle/>
          <a:p>
            <a:r>
              <a:rPr lang="en-US" dirty="0" smtClean="0"/>
              <a:t>Solve </a:t>
            </a:r>
            <a:r>
              <a:rPr lang="en-US" dirty="0"/>
              <a:t>the issue of </a:t>
            </a:r>
            <a:r>
              <a:rPr lang="en-US" dirty="0" smtClean="0"/>
              <a:t>capacity</a:t>
            </a:r>
          </a:p>
          <a:p>
            <a:r>
              <a:rPr lang="en-US" dirty="0"/>
              <a:t>S</a:t>
            </a:r>
            <a:r>
              <a:rPr lang="en-US" dirty="0" smtClean="0"/>
              <a:t>imply </a:t>
            </a:r>
            <a:r>
              <a:rPr lang="en-US" dirty="0"/>
              <a:t>copy the blocks that have changed 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equire less </a:t>
            </a:r>
            <a:r>
              <a:rPr lang="en-US" dirty="0"/>
              <a:t>space </a:t>
            </a:r>
            <a:r>
              <a:rPr lang="en-US" dirty="0" smtClean="0"/>
              <a:t>and </a:t>
            </a:r>
            <a:r>
              <a:rPr lang="en-US" dirty="0"/>
              <a:t>are </a:t>
            </a:r>
            <a:r>
              <a:rPr lang="en-US" dirty="0" smtClean="0"/>
              <a:t>faster </a:t>
            </a:r>
            <a:r>
              <a:rPr lang="en-US" dirty="0"/>
              <a:t>to </a:t>
            </a:r>
            <a:r>
              <a:rPr lang="en-US" dirty="0" smtClean="0"/>
              <a:t>perform</a:t>
            </a:r>
          </a:p>
          <a:p>
            <a:r>
              <a:rPr lang="en-US" dirty="0" smtClean="0"/>
              <a:t>Always </a:t>
            </a:r>
            <a:r>
              <a:rPr lang="en-US" dirty="0"/>
              <a:t>need to have a complete full backup </a:t>
            </a:r>
            <a:r>
              <a:rPr lang="en-US" dirty="0" err="1"/>
              <a:t>availabl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B97637-3123-405F-B9FB-D5D9AD4C38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92310"/>
            <a:ext cx="5441152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 Covered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62101" y="1371600"/>
            <a:ext cx="10363200" cy="5329238"/>
          </a:xfrm>
        </p:spPr>
        <p:txBody>
          <a:bodyPr/>
          <a:lstStyle/>
          <a:p>
            <a:r>
              <a:rPr lang="en-US" sz="2400" dirty="0"/>
              <a:t>How did we get from here to here</a:t>
            </a:r>
            <a:r>
              <a:rPr lang="en-US" sz="2400" dirty="0" smtClean="0"/>
              <a:t>?</a:t>
            </a:r>
          </a:p>
          <a:p>
            <a:r>
              <a:rPr lang="en-US" sz="2400" dirty="0"/>
              <a:t>View of Web Based </a:t>
            </a:r>
            <a:r>
              <a:rPr lang="en-US" sz="2400" dirty="0" smtClean="0"/>
              <a:t>Operation</a:t>
            </a:r>
          </a:p>
          <a:p>
            <a:r>
              <a:rPr lang="en-US" sz="2400" dirty="0"/>
              <a:t>RAID Storage </a:t>
            </a:r>
            <a:r>
              <a:rPr lang="en-US" sz="2400" dirty="0" smtClean="0"/>
              <a:t>Arrays</a:t>
            </a:r>
          </a:p>
          <a:p>
            <a:r>
              <a:rPr lang="en-US" sz="2400" dirty="0"/>
              <a:t>Evolution of Storage Area Networks (SAN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What is </a:t>
            </a:r>
            <a:r>
              <a:rPr lang="en-US" sz="2400" dirty="0" err="1"/>
              <a:t>Fibre</a:t>
            </a:r>
            <a:r>
              <a:rPr lang="en-US" sz="2400" dirty="0"/>
              <a:t> </a:t>
            </a:r>
            <a:r>
              <a:rPr lang="en-US" sz="2400" dirty="0" smtClean="0"/>
              <a:t>Channel</a:t>
            </a:r>
          </a:p>
          <a:p>
            <a:r>
              <a:rPr lang="en-US" sz="2400" dirty="0"/>
              <a:t>SANs With </a:t>
            </a:r>
            <a:r>
              <a:rPr lang="en-US" sz="2400" dirty="0" smtClean="0"/>
              <a:t>Redundancy</a:t>
            </a:r>
          </a:p>
          <a:p>
            <a:r>
              <a:rPr lang="en-US" sz="2400" dirty="0"/>
              <a:t>The Hard Drive is now the </a:t>
            </a:r>
            <a:r>
              <a:rPr lang="en-US" sz="2400" dirty="0" smtClean="0"/>
              <a:t>bottleneck</a:t>
            </a:r>
          </a:p>
          <a:p>
            <a:r>
              <a:rPr lang="en-US" sz="2400" dirty="0" smtClean="0"/>
              <a:t>Virtualization </a:t>
            </a:r>
            <a:r>
              <a:rPr lang="en-US" sz="2400" dirty="0"/>
              <a:t>and </a:t>
            </a:r>
            <a:r>
              <a:rPr lang="en-US" sz="2400" dirty="0" smtClean="0"/>
              <a:t>SAN</a:t>
            </a:r>
          </a:p>
          <a:p>
            <a:r>
              <a:rPr lang="en-US" sz="2400" dirty="0"/>
              <a:t>Distributed </a:t>
            </a:r>
            <a:r>
              <a:rPr lang="en-US" sz="2400" dirty="0" smtClean="0"/>
              <a:t>Clouds</a:t>
            </a:r>
          </a:p>
          <a:p>
            <a:r>
              <a:rPr lang="en-US" sz="2400" dirty="0"/>
              <a:t>Failover / Recovery </a:t>
            </a:r>
            <a:r>
              <a:rPr lang="en-US" sz="2400" dirty="0" smtClean="0"/>
              <a:t>Systems</a:t>
            </a:r>
          </a:p>
          <a:p>
            <a:r>
              <a:rPr lang="en-US" sz="2400" dirty="0"/>
              <a:t>Backup and </a:t>
            </a:r>
            <a:r>
              <a:rPr lang="en-US" sz="2400" dirty="0" smtClean="0"/>
              <a:t>Retention</a:t>
            </a:r>
          </a:p>
          <a:p>
            <a:r>
              <a:rPr lang="en-US" sz="2400" dirty="0"/>
              <a:t>Backup Server Systems</a:t>
            </a:r>
            <a:endParaRPr lang="en-US" sz="2400" dirty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AEF76220-DF3D-454A-B5F6-10C0A10ADBB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Server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B97637-3123-405F-B9FB-D5D9AD4C38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81007"/>
            <a:ext cx="8305800" cy="516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1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SAN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399" y="1600200"/>
            <a:ext cx="6453717" cy="5100638"/>
          </a:xfrm>
        </p:spPr>
        <p:txBody>
          <a:bodyPr/>
          <a:lstStyle/>
          <a:p>
            <a:r>
              <a:rPr lang="en-US" sz="2800" dirty="0" smtClean="0"/>
              <a:t>Fastest </a:t>
            </a:r>
            <a:r>
              <a:rPr lang="en-US" sz="2800" dirty="0"/>
              <a:t>and most efficient way to retrieve data for a </a:t>
            </a:r>
            <a:r>
              <a:rPr lang="en-US" sz="2800" dirty="0" smtClean="0"/>
              <a:t>backup</a:t>
            </a:r>
          </a:p>
          <a:p>
            <a:pPr lvl="1"/>
            <a:r>
              <a:rPr lang="en-US" sz="2400" dirty="0" smtClean="0"/>
              <a:t>Producing </a:t>
            </a:r>
            <a:r>
              <a:rPr lang="en-US" sz="2400" dirty="0"/>
              <a:t>no load on the production </a:t>
            </a:r>
            <a:r>
              <a:rPr lang="en-US" sz="2400" dirty="0" smtClean="0"/>
              <a:t>networks</a:t>
            </a:r>
            <a:endParaRPr lang="en-US" sz="2400" dirty="0"/>
          </a:p>
          <a:p>
            <a:r>
              <a:rPr lang="en-US" sz="2800" dirty="0" smtClean="0"/>
              <a:t>Requires </a:t>
            </a:r>
            <a:r>
              <a:rPr lang="en-US" sz="2800" dirty="0"/>
              <a:t>your backup server or proxy to have a direct </a:t>
            </a:r>
            <a:r>
              <a:rPr lang="en-US" sz="2800" dirty="0" err="1"/>
              <a:t>Fibre</a:t>
            </a:r>
            <a:r>
              <a:rPr lang="en-US" sz="2800" dirty="0"/>
              <a:t> Channel or iSCSI connection to your </a:t>
            </a:r>
            <a:r>
              <a:rPr lang="en-US" sz="2800" dirty="0" smtClean="0"/>
              <a:t>SAN</a:t>
            </a:r>
          </a:p>
          <a:p>
            <a:pPr lvl="1"/>
            <a:r>
              <a:rPr lang="en-US" sz="2400" dirty="0"/>
              <a:t>I</a:t>
            </a:r>
            <a:r>
              <a:rPr lang="en-US" sz="2400" dirty="0" smtClean="0"/>
              <a:t>t </a:t>
            </a:r>
            <a:r>
              <a:rPr lang="en-US" sz="2400" dirty="0"/>
              <a:t>can mount and unmount your source LUNs, accessing the VM files directly and bypassing both the TCP/IP network and your </a:t>
            </a:r>
            <a:r>
              <a:rPr lang="en-US" sz="2400" dirty="0" err="1"/>
              <a:t>ESXi</a:t>
            </a:r>
            <a:r>
              <a:rPr lang="en-US" sz="2400" dirty="0"/>
              <a:t> </a:t>
            </a:r>
            <a:r>
              <a:rPr lang="en-US" sz="2400" dirty="0" smtClean="0"/>
              <a:t>(hypervisor) servers</a:t>
            </a:r>
          </a:p>
          <a:p>
            <a:pPr lvl="1"/>
            <a:r>
              <a:rPr lang="en-US" sz="2400" dirty="0"/>
              <a:t>I</a:t>
            </a:r>
            <a:r>
              <a:rPr lang="en-US" sz="2400" dirty="0" smtClean="0"/>
              <a:t>n </a:t>
            </a:r>
            <a:r>
              <a:rPr lang="en-US" sz="2400" dirty="0"/>
              <a:t>some cases, it can be </a:t>
            </a:r>
            <a:r>
              <a:rPr lang="en-US" sz="2400" dirty="0" smtClean="0"/>
              <a:t>virtualized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B97637-3123-405F-B9FB-D5D9AD4C38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33523"/>
            <a:ext cx="5212532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B97637-3123-405F-B9FB-D5D9AD4C38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752600"/>
            <a:ext cx="11024930" cy="3733800"/>
            <a:chOff x="228600" y="1958332"/>
            <a:chExt cx="9770853" cy="31473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2156469"/>
              <a:ext cx="3955123" cy="294919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2720"/>
            <a:stretch/>
          </p:blipFill>
          <p:spPr>
            <a:xfrm>
              <a:off x="4550668" y="1958332"/>
              <a:ext cx="5448785" cy="3147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16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from here to here?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26" name="Picture 2" descr="Image result for cloud data cent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65" y="1238250"/>
            <a:ext cx="844813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rvers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52600"/>
            <a:ext cx="3124200" cy="41656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 bwMode="auto">
          <a:xfrm>
            <a:off x="3124200" y="3568700"/>
            <a:ext cx="1066800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73025" tIns="36512" rIns="73025" bIns="3651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of Web Based Operation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122" name="Picture 2" descr="http://losnuevosguerreros.org/mod/glossary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09989"/>
            <a:ext cx="9753600" cy="55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Storage Arrays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905000"/>
            <a:ext cx="9982200" cy="3200400"/>
            <a:chOff x="381000" y="2057400"/>
            <a:chExt cx="8077200" cy="2438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2209800"/>
              <a:ext cx="4046571" cy="2225233"/>
            </a:xfrm>
            <a:prstGeom prst="rect">
              <a:avLst/>
            </a:prstGeom>
          </p:spPr>
        </p:pic>
        <p:pic>
          <p:nvPicPr>
            <p:cNvPr id="1028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1" r="8485" b="4000"/>
            <a:stretch/>
          </p:blipFill>
          <p:spPr bwMode="auto">
            <a:xfrm>
              <a:off x="4800600" y="2057400"/>
              <a:ext cx="36576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70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4" y="214314"/>
            <a:ext cx="10657415" cy="852487"/>
          </a:xfrm>
        </p:spPr>
        <p:txBody>
          <a:bodyPr/>
          <a:lstStyle/>
          <a:p>
            <a:r>
              <a:rPr lang="en-US" dirty="0" smtClean="0"/>
              <a:t>Evolution of Storage Area Networks (SAN)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14400" y="1371600"/>
            <a:ext cx="10722735" cy="5357813"/>
            <a:chOff x="914400" y="1371600"/>
            <a:chExt cx="10722735" cy="5357813"/>
          </a:xfrm>
        </p:grpSpPr>
        <p:pic>
          <p:nvPicPr>
            <p:cNvPr id="2050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" t="13541" r="868" b="23125"/>
            <a:stretch/>
          </p:blipFill>
          <p:spPr bwMode="auto">
            <a:xfrm>
              <a:off x="1015507" y="1371600"/>
              <a:ext cx="10621628" cy="5357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 bwMode="auto">
            <a:xfrm>
              <a:off x="914400" y="1371600"/>
              <a:ext cx="7086600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276600" y="5638800"/>
            <a:ext cx="1931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FC = Fiber Channel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Fibre</a:t>
            </a:r>
            <a:r>
              <a:rPr lang="en-US" dirty="0"/>
              <a:t> Channel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Technology </a:t>
            </a:r>
            <a:r>
              <a:rPr lang="en-US" dirty="0"/>
              <a:t>for transmitting data between </a:t>
            </a:r>
            <a:r>
              <a:rPr lang="en-US" dirty="0" smtClean="0"/>
              <a:t>devices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t up </a:t>
            </a:r>
            <a:r>
              <a:rPr lang="en-US" dirty="0"/>
              <a:t>to </a:t>
            </a:r>
            <a:r>
              <a:rPr lang="en-US" dirty="0" smtClean="0"/>
              <a:t>4 to 10  </a:t>
            </a:r>
            <a:r>
              <a:rPr lang="en-US" dirty="0" err="1"/>
              <a:t>Gbps</a:t>
            </a:r>
            <a:r>
              <a:rPr lang="en-US" dirty="0"/>
              <a:t> </a:t>
            </a:r>
            <a:r>
              <a:rPr lang="en-US" dirty="0" smtClean="0"/>
              <a:t>(40 </a:t>
            </a:r>
            <a:r>
              <a:rPr lang="en-US" dirty="0" err="1"/>
              <a:t>Gbps</a:t>
            </a:r>
            <a:r>
              <a:rPr lang="en-US" dirty="0"/>
              <a:t> in the </a:t>
            </a:r>
            <a:r>
              <a:rPr lang="en-US" dirty="0" smtClean="0"/>
              <a:t>future)</a:t>
            </a:r>
          </a:p>
          <a:p>
            <a:r>
              <a:rPr lang="en-US" dirty="0" smtClean="0"/>
              <a:t>Suited for</a:t>
            </a:r>
          </a:p>
          <a:p>
            <a:pPr lvl="1"/>
            <a:r>
              <a:rPr lang="en-US" dirty="0" smtClean="0"/>
              <a:t>Connecting computer </a:t>
            </a:r>
            <a:r>
              <a:rPr lang="en-US" dirty="0"/>
              <a:t>servers to shared storage </a:t>
            </a:r>
            <a:r>
              <a:rPr lang="en-US" dirty="0" smtClean="0"/>
              <a:t>devices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nterconnecting </a:t>
            </a:r>
            <a:r>
              <a:rPr lang="en-US" dirty="0"/>
              <a:t>storage controllers and </a:t>
            </a:r>
            <a:r>
              <a:rPr lang="en-US" dirty="0" smtClean="0"/>
              <a:t>drives</a:t>
            </a:r>
          </a:p>
          <a:p>
            <a:r>
              <a:rPr lang="en-US" dirty="0" smtClean="0"/>
              <a:t>Up to ten KM </a:t>
            </a:r>
            <a:r>
              <a:rPr lang="en-US" dirty="0"/>
              <a:t>(about six miles) apart </a:t>
            </a:r>
            <a:r>
              <a:rPr lang="en-US" dirty="0" smtClean="0"/>
              <a:t>with </a:t>
            </a:r>
            <a:r>
              <a:rPr lang="en-US" dirty="0"/>
              <a:t>optical </a:t>
            </a:r>
            <a:r>
              <a:rPr lang="en-US" dirty="0" smtClean="0"/>
              <a:t>fiber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required for shorter </a:t>
            </a:r>
            <a:r>
              <a:rPr lang="en-US" dirty="0" smtClean="0"/>
              <a:t>distances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lso </a:t>
            </a:r>
            <a:r>
              <a:rPr lang="en-US" dirty="0"/>
              <a:t>works using coaxial cable </a:t>
            </a:r>
            <a:r>
              <a:rPr lang="en-US" dirty="0" smtClean="0"/>
              <a:t>for very short runs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SANs With Redundancy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074" name="Picture 2" descr="Image result for SAN sto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856826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76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4" y="214314"/>
            <a:ext cx="10809815" cy="852487"/>
          </a:xfrm>
        </p:spPr>
        <p:txBody>
          <a:bodyPr/>
          <a:lstStyle/>
          <a:p>
            <a:r>
              <a:rPr lang="en-US" dirty="0" smtClean="0"/>
              <a:t>The Hard Drive is now the bottleneck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2A688-5982-4055-9291-CD9F906AACE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AutoShape 4" descr="Image result for how does a hard drive look lik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82" y="2091548"/>
            <a:ext cx="4839119" cy="3284505"/>
          </a:xfrm>
          <a:prstGeom prst="rect">
            <a:avLst/>
          </a:prstGeom>
        </p:spPr>
      </p:pic>
      <p:pic>
        <p:nvPicPr>
          <p:cNvPr id="8198" name="Picture 6" descr="Image result for how does a hard drive look li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5861050" cy="39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871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 INFX 504 Data Centers, NOCs &amp;amp; Clouds Overview&amp;quot;&quot;/&gt;&lt;property id=&quot;20307&quot; value=&quot;572&quot;/&gt;&lt;/object&gt;&lt;object type=&quot;3&quot; unique_id=&quot;10014&quot;&gt;&lt;property id=&quot;20148&quot; value=&quot;5&quot;/&gt;&lt;property id=&quot;20300&quot; value=&quot;Slide 15 - &amp;quot;Fin…&amp;quot;&quot;/&gt;&lt;property id=&quot;20307&quot; value=&quot;575&quot;/&gt;&lt;/object&gt;&lt;object type=&quot;3&quot; unique_id=&quot;10101&quot;&gt;&lt;property id=&quot;20148&quot; value=&quot;5&quot;/&gt;&lt;property id=&quot;20300&quot; value=&quot;Slide 2 - &amp;quot;Topics Covered&amp;quot;&quot;/&gt;&lt;property id=&quot;20307&quot; value=&quot;588&quot;/&gt;&lt;/object&gt;&lt;object type=&quot;3&quot; unique_id=&quot;10132&quot;&gt;&lt;property id=&quot;20148&quot; value=&quot;5&quot;/&gt;&lt;property id=&quot;20300&quot; value=&quot;Slide 3 - &amp;quot;What is a Data Center?&amp;quot;&quot;/&gt;&lt;property id=&quot;20307&quot; value=&quot;589&quot;/&gt;&lt;/object&gt;&lt;object type=&quot;3&quot; unique_id=&quot;10133&quot;&gt;&lt;property id=&quot;20148&quot; value=&quot;5&quot;/&gt;&lt;property id=&quot;20300&quot; value=&quot;Slide 4 - &amp;quot;In-house Data Services&amp;quot;&quot;/&gt;&lt;property id=&quot;20307&quot; value=&quot;590&quot;/&gt;&lt;/object&gt;&lt;object type=&quot;3&quot; unique_id=&quot;10134&quot;&gt;&lt;property id=&quot;20148&quot; value=&quot;5&quot;/&gt;&lt;property id=&quot;20300&quot; value=&quot;Slide 5 - &amp;quot;Outsourced Data Services&amp;quot;&quot;/&gt;&lt;property id=&quot;20307&quot; value=&quot;591&quot;/&gt;&lt;/object&gt;&lt;object type=&quot;3&quot; unique_id=&quot;10199&quot;&gt;&lt;property id=&quot;20148&quot; value=&quot;5&quot;/&gt;&lt;property id=&quot;20300&quot; value=&quot;Slide 6 - &amp;quot;Cloud Deployment Models&amp;quot;&quot;/&gt;&lt;property id=&quot;20307&quot; value=&quot;593&quot;/&gt;&lt;/object&gt;&lt;object type=&quot;3&quot; unique_id=&quot;10200&quot;&gt;&lt;property id=&quot;20148&quot; value=&quot;5&quot;/&gt;&lt;property id=&quot;20300&quot; value=&quot;Slide 7 - &amp;quot;Cloud Service Models&amp;quot;&quot;/&gt;&lt;property id=&quot;20307&quot; value=&quot;594&quot;/&gt;&lt;/object&gt;&lt;object type=&quot;3&quot; unique_id=&quot;10201&quot;&gt;&lt;property id=&quot;20148&quot; value=&quot;5&quot;/&gt;&lt;property id=&quot;20300&quot; value=&quot;Slide 8 - &amp;quot;How They Fit Together&amp;quot;&quot;/&gt;&lt;property id=&quot;20307&quot; value=&quot;592&quot;/&gt;&lt;/object&gt;&lt;object type=&quot;3&quot; unique_id=&quot;10202&quot;&gt;&lt;property id=&quot;20148&quot; value=&quot;5&quot;/&gt;&lt;property id=&quot;20300&quot; value=&quot;Slide 10 - &amp;quot;Virtualization&amp;quot;&quot;/&gt;&lt;property id=&quot;20307&quot; value=&quot;595&quot;/&gt;&lt;/object&gt;&lt;object type=&quot;3&quot; unique_id=&quot;10203&quot;&gt;&lt;property id=&quot;20148&quot; value=&quot;5&quot;/&gt;&lt;property id=&quot;20300&quot; value=&quot;Slide 9 - &amp;quot;Green Data Centers&amp;quot;&quot;/&gt;&lt;property id=&quot;20307&quot; value=&quot;596&quot;/&gt;&lt;/object&gt;&lt;object type=&quot;3&quot; unique_id=&quot;10204&quot;&gt;&lt;property id=&quot;20148&quot; value=&quot;5&quot;/&gt;&lt;property id=&quot;20300&quot; value=&quot;Slide 11 - &amp;quot;Network Operation Center (NOC)&amp;quot;&quot;/&gt;&lt;property id=&quot;20307&quot; value=&quot;597&quot;/&gt;&lt;/object&gt;&lt;object type=&quot;3&quot; unique_id=&quot;10275&quot;&gt;&lt;property id=&quot;20148&quot; value=&quot;5&quot;/&gt;&lt;property id=&quot;20300&quot; value=&quot;Slide 12 - &amp;quot;Business Operations Center&amp;quot;&quot;/&gt;&lt;property id=&quot;20307&quot; value=&quot;598&quot;/&gt;&lt;/object&gt;&lt;object type=&quot;3&quot; unique_id=&quot;10276&quot;&gt;&lt;property id=&quot;20148&quot; value=&quot;5&quot;/&gt;&lt;property id=&quot;20300&quot; value=&quot;Slide 13 - &amp;quot;Remote Monitoring&amp;quot;&quot;/&gt;&lt;property id=&quot;20307&quot; value=&quot;599&quot;/&gt;&lt;/object&gt;&lt;object type=&quot;3&quot; unique_id=&quot;10277&quot;&gt;&lt;property id=&quot;20148&quot; value=&quot;5&quot;/&gt;&lt;property id=&quot;20300&quot; value=&quot;Slide 14 - &amp;quot;Operations Monitoring&amp;quot;&quot;/&gt;&lt;property id=&quot;20307&quot; value=&quot;60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_Bob Cisco 2004">
  <a:themeElements>
    <a:clrScheme name="_Bob Cisco 2004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_Bob Cisco 2004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73025" tIns="36512" rIns="73025" bIns="36512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73025" tIns="36512" rIns="73025" bIns="36512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_Bob Cisco 2004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_Bob Cisco 2004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_Bob Cisco 2004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_Bob Cisco 2004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_Bob Cisco 2004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_Bob Cisco 2004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_Bob Cisco 2004</Template>
  <TotalTime>9366</TotalTime>
  <Words>371</Words>
  <Application>Microsoft Office PowerPoint</Application>
  <PresentationFormat>Widescreen</PresentationFormat>
  <Paragraphs>85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Tahoma</vt:lpstr>
      <vt:lpstr>Times New Roman</vt:lpstr>
      <vt:lpstr>Wingdings</vt:lpstr>
      <vt:lpstr>Arial</vt:lpstr>
      <vt:lpstr>_Bob Cisco 2004</vt:lpstr>
      <vt:lpstr> INF0 341 Data Storage and Backup</vt:lpstr>
      <vt:lpstr>Topics Covered</vt:lpstr>
      <vt:lpstr>How did we get from here to here?</vt:lpstr>
      <vt:lpstr>View of Web Based Operation</vt:lpstr>
      <vt:lpstr>RAID Storage Arrays</vt:lpstr>
      <vt:lpstr>Evolution of Storage Area Networks (SAN)</vt:lpstr>
      <vt:lpstr>What is Fibre Channel</vt:lpstr>
      <vt:lpstr>SANs With Redundancy</vt:lpstr>
      <vt:lpstr>The Hard Drive is now the bottleneck</vt:lpstr>
      <vt:lpstr>Solid State Drives (SSD)</vt:lpstr>
      <vt:lpstr>SSD Filling the Room</vt:lpstr>
      <vt:lpstr>Virtualization and SAN</vt:lpstr>
      <vt:lpstr>Distributed Clouds</vt:lpstr>
      <vt:lpstr>Google’s Data Centers</vt:lpstr>
      <vt:lpstr>It’s Not Just the Giants We All Know</vt:lpstr>
      <vt:lpstr>All Built With Excess Capacity</vt:lpstr>
      <vt:lpstr>Failover / Recovery Systems</vt:lpstr>
      <vt:lpstr>Backup and Retention</vt:lpstr>
      <vt:lpstr>Incremental Backups</vt:lpstr>
      <vt:lpstr>Backup Server Systems</vt:lpstr>
      <vt:lpstr>Direct SAN Access</vt:lpstr>
      <vt:lpstr>Alternative Systems</vt:lpstr>
      <vt:lpstr>Fin…</vt:lpstr>
    </vt:vector>
  </TitlesOfParts>
  <Company>AUSD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Medanos College</dc:title>
  <dc:creator>Mark McGregor</dc:creator>
  <cp:lastModifiedBy>Bob Larson</cp:lastModifiedBy>
  <cp:revision>510</cp:revision>
  <dcterms:created xsi:type="dcterms:W3CDTF">1999-06-23T23:48:24Z</dcterms:created>
  <dcterms:modified xsi:type="dcterms:W3CDTF">2018-02-24T01:32:09Z</dcterms:modified>
</cp:coreProperties>
</file>